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Higuen Elegant Serif" charset="1" panose="00000000000000000000"/>
      <p:regular r:id="rId26"/>
    </p:embeddedFont>
    <p:embeddedFont>
      <p:font typeface="Poppins" charset="1" panose="00000500000000000000"/>
      <p:regular r:id="rId27"/>
    </p:embeddedFont>
    <p:embeddedFont>
      <p:font typeface="Archivo Black" charset="1" panose="020B0A03020202020B04"/>
      <p:regular r:id="rId28"/>
    </p:embeddedFont>
    <p:embeddedFont>
      <p:font typeface="Poppins Bold" charset="1" panose="00000800000000000000"/>
      <p:regular r:id="rId29"/>
    </p:embeddedFont>
    <p:embeddedFont>
      <p:font typeface="Archive" charset="1" panose="02000506040000020004"/>
      <p:regular r:id="rId35"/>
    </p:embeddedFont>
    <p:embeddedFont>
      <p:font typeface="Canva Sans" charset="1" panose="020B0503030501040103"/>
      <p:regular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notesMasters/notesMaster1.xml" Type="http://schemas.openxmlformats.org/officeDocument/2006/relationships/notesMaster"/><Relationship Id="rId24" Target="theme/theme2.xml" Type="http://schemas.openxmlformats.org/officeDocument/2006/relationships/theme"/><Relationship Id="rId25" Target="notesSlides/notesSlide1.xml" Type="http://schemas.openxmlformats.org/officeDocument/2006/relationships/notes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Slides/notesSlide2.xml" Type="http://schemas.openxmlformats.org/officeDocument/2006/relationships/notesSlide"/><Relationship Id="rId31" Target="notesSlides/notesSlide3.xml" Type="http://schemas.openxmlformats.org/officeDocument/2006/relationships/notesSlide"/><Relationship Id="rId32" Target="notesSlides/notesSlide4.xml" Type="http://schemas.openxmlformats.org/officeDocument/2006/relationships/notesSlide"/><Relationship Id="rId33" Target="notesSlides/notesSlide5.xml" Type="http://schemas.openxmlformats.org/officeDocument/2006/relationships/notesSlide"/><Relationship Id="rId34" Target="notesSlides/notesSlide6.xml" Type="http://schemas.openxmlformats.org/officeDocument/2006/relationships/notesSlide"/><Relationship Id="rId35" Target="fonts/font35.fntdata" Type="http://schemas.openxmlformats.org/officeDocument/2006/relationships/font"/><Relationship Id="rId36" Target="notesSlides/notesSlide7.xml" Type="http://schemas.openxmlformats.org/officeDocument/2006/relationships/notesSlide"/><Relationship Id="rId37" Target="notesSlides/notesSlide8.xml" Type="http://schemas.openxmlformats.org/officeDocument/2006/relationships/notesSlide"/><Relationship Id="rId38" Target="notesSlides/notesSlide9.xml" Type="http://schemas.openxmlformats.org/officeDocument/2006/relationships/notesSlide"/><Relationship Id="rId39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1.xml" Type="http://schemas.openxmlformats.org/officeDocument/2006/relationships/notesSlide"/><Relationship Id="rId41" Target="notesSlides/notesSlide12.xml" Type="http://schemas.openxmlformats.org/officeDocument/2006/relationships/notesSlide"/><Relationship Id="rId42" Target="fonts/font42.fntdata" Type="http://schemas.openxmlformats.org/officeDocument/2006/relationships/font"/><Relationship Id="rId43" Target="notesSlides/notesSlide13.xml" Type="http://schemas.openxmlformats.org/officeDocument/2006/relationships/notesSlide"/><Relationship Id="rId44" Target="notesSlides/notesSlide14.xml" Type="http://schemas.openxmlformats.org/officeDocument/2006/relationships/notesSlide"/><Relationship Id="rId45" Target="notesSlides/notesSlide15.xml" Type="http://schemas.openxmlformats.org/officeDocument/2006/relationships/notesSlide"/><Relationship Id="rId46" Target="notesSlides/notesSlide16.xml" Type="http://schemas.openxmlformats.org/officeDocument/2006/relationships/notesSlide"/><Relationship Id="rId47" Target="notesSlides/notesSlide17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zQhY2ug4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zQhY2ug4.mp4" Type="http://schemas.microsoft.com/office/2007/relationships/media"/><Relationship Id="rId11" Target="https://drive.google.com/file/d/1sYNkfymFJXmunAu2XSE80FJLNrahn5Wk/view?usp=sharing" TargetMode="External" Type="http://schemas.openxmlformats.org/officeDocument/2006/relationships/hyperlink"/><Relationship Id="rId2" Target="../notesSlides/notesSlide12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20.jpeg" Type="http://schemas.openxmlformats.org/officeDocument/2006/relationships/image"/><Relationship Id="rId9" Target="../media/VAGzQhY2ug4.mp4" Type="http://schemas.openxmlformats.org/officeDocument/2006/relationships/video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3.png" Type="http://schemas.openxmlformats.org/officeDocument/2006/relationships/image"/><Relationship Id="rId11" Target="../media/image24.png" Type="http://schemas.openxmlformats.org/officeDocument/2006/relationships/image"/><Relationship Id="rId12" Target="../media/image25.png" Type="http://schemas.openxmlformats.org/officeDocument/2006/relationships/image"/><Relationship Id="rId2" Target="../notesSlides/notesSlide13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21.png" Type="http://schemas.openxmlformats.org/officeDocument/2006/relationships/image"/><Relationship Id="rId9" Target="../media/image2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notesSlides/notesSlide6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12" Target="../media/image15.png" Type="http://schemas.openxmlformats.org/officeDocument/2006/relationships/image"/><Relationship Id="rId13" Target="../media/image16.svg" Type="http://schemas.openxmlformats.org/officeDocument/2006/relationships/image"/><Relationship Id="rId14" Target="../media/image17.png" Type="http://schemas.openxmlformats.org/officeDocument/2006/relationships/image"/><Relationship Id="rId2" Target="../notesSlides/notesSlide7.xml" Type="http://schemas.openxmlformats.org/officeDocument/2006/relationships/notesSlid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2.png" Type="http://schemas.openxmlformats.org/officeDocument/2006/relationships/image"/><Relationship Id="rId7" Target="../media/image6.pn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3" y="19733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730" r="0" b="-2273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940" r="0" b="-219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665253" y="3193899"/>
              <a:ext cx="18954600" cy="2092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359"/>
                </a:lnSpc>
              </a:pPr>
              <a:r>
                <a:rPr lang="en-US" sz="10299">
                  <a:solidFill>
                    <a:srgbClr val="202A41"/>
                  </a:solidFill>
                  <a:latin typeface="Higuen Elegant Serif"/>
                  <a:ea typeface="Higuen Elegant Serif"/>
                  <a:cs typeface="Higuen Elegant Serif"/>
                  <a:sym typeface="Higuen Elegant Serif"/>
                </a:rPr>
                <a:t>Gym Guardian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838122" y="7528750"/>
              <a:ext cx="10032723" cy="3856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Harsh Ratnaparkhe 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Rudradeep Chakraborty 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Prathamesh Kapil Dhakad 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Yash Mehta </a:t>
              </a:r>
            </a:p>
            <a:p>
              <a:pPr algn="l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Kartikey Karanwal 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668749" y="6349343"/>
              <a:ext cx="5267127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GROUP 22: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5533782" y="6349343"/>
              <a:ext cx="6685756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SUPERVISOR: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8041024" y="7836508"/>
              <a:ext cx="5355581" cy="587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799" b="true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Dr. Dheresh Soni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0551759" y="7528750"/>
              <a:ext cx="3316883" cy="3856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24BCE10892</a:t>
              </a:r>
            </a:p>
            <a:p>
              <a:pPr algn="just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24BCE11151</a:t>
              </a:r>
            </a:p>
            <a:p>
              <a:pPr algn="just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24BCE10301</a:t>
              </a:r>
            </a:p>
            <a:p>
              <a:pPr algn="just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24BCE10638</a:t>
              </a:r>
            </a:p>
            <a:p>
              <a:pPr algn="just">
                <a:lnSpc>
                  <a:spcPts val="4619"/>
                </a:lnSpc>
              </a:pPr>
              <a:r>
                <a:rPr lang="en-US" sz="32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24BCE10508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2682793" y="9772604"/>
              <a:ext cx="18616439" cy="2101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7"/>
                </a:lnSpc>
              </a:pPr>
              <a:r>
                <a:rPr lang="en-US" b="true" sz="2589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Finally</a:t>
              </a:r>
              <a:r>
                <a:rPr lang="en-US" sz="258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, this newly augmented frame is displayed to the user. This entire loop repeats dozens of times per second (as shown by the FPS counter) to create a smooth, interactive experience.</a:t>
              </a:r>
            </a:p>
            <a:p>
              <a:pPr algn="ctr">
                <a:lnSpc>
                  <a:spcPts val="3107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8200" y="1607233"/>
              <a:ext cx="18178066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Modul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 WORK FLOW EXPLANAT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707000" y="2948777"/>
              <a:ext cx="14092238" cy="539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The workflow for GymGuardian is a continuous, real-time loop: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649891" y="3990177"/>
              <a:ext cx="16682244" cy="539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First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, the Input Layer grabs a single frame from the webcam and prepares it.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071307" y="5238733"/>
              <a:ext cx="20277787" cy="1581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Second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, the frame is passed to the Processing Layer. The AI model finds the user's joints, the analysis module calculates the current angle, and the logic module checks if a rep has been completed.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834823" y="7681881"/>
              <a:ext cx="20750754" cy="10604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Third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, the new rep count and percentage are sent to the Presentation Layer, which draws the progress bar and counter on the frame.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5400000">
              <a:off x="11993513" y="4663856"/>
              <a:ext cx="433373" cy="240131"/>
            </a:xfrm>
            <a:custGeom>
              <a:avLst/>
              <a:gdLst/>
              <a:ahLst/>
              <a:cxnLst/>
              <a:rect r="r" b="b" t="t" l="l"/>
              <a:pathLst>
                <a:path h="240131" w="433373">
                  <a:moveTo>
                    <a:pt x="0" y="0"/>
                  </a:moveTo>
                  <a:lnTo>
                    <a:pt x="433374" y="0"/>
                  </a:lnTo>
                  <a:lnTo>
                    <a:pt x="433374" y="240130"/>
                  </a:lnTo>
                  <a:lnTo>
                    <a:pt x="0" y="240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5400000">
              <a:off x="11993513" y="7173679"/>
              <a:ext cx="433373" cy="240131"/>
            </a:xfrm>
            <a:custGeom>
              <a:avLst/>
              <a:gdLst/>
              <a:ahLst/>
              <a:cxnLst/>
              <a:rect r="r" b="b" t="t" l="l"/>
              <a:pathLst>
                <a:path h="240131" w="433373">
                  <a:moveTo>
                    <a:pt x="0" y="0"/>
                  </a:moveTo>
                  <a:lnTo>
                    <a:pt x="433374" y="0"/>
                  </a:lnTo>
                  <a:lnTo>
                    <a:pt x="433374" y="240131"/>
                  </a:lnTo>
                  <a:lnTo>
                    <a:pt x="0" y="240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5400000">
              <a:off x="11993513" y="9188202"/>
              <a:ext cx="433373" cy="240131"/>
            </a:xfrm>
            <a:custGeom>
              <a:avLst/>
              <a:gdLst/>
              <a:ahLst/>
              <a:cxnLst/>
              <a:rect r="r" b="b" t="t" l="l"/>
              <a:pathLst>
                <a:path h="240131" w="433373">
                  <a:moveTo>
                    <a:pt x="0" y="0"/>
                  </a:moveTo>
                  <a:lnTo>
                    <a:pt x="433374" y="0"/>
                  </a:lnTo>
                  <a:lnTo>
                    <a:pt x="433374" y="240131"/>
                  </a:lnTo>
                  <a:lnTo>
                    <a:pt x="0" y="240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3337483" y="8788815"/>
              <a:ext cx="18616439" cy="41268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87"/>
                </a:lnSpc>
              </a:pPr>
              <a:r>
                <a:rPr lang="en-US" b="true" sz="2314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PoseEstimationModule.py:</a:t>
              </a:r>
              <a:r>
                <a:rPr lang="en-US" sz="2314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A reusable class we built to make the MediaPipe model easy to use. Its key methods are findPose, findPosition, and findAngle.</a:t>
              </a:r>
            </a:p>
            <a:p>
              <a:pPr algn="l">
                <a:lnSpc>
                  <a:spcPts val="3587"/>
                </a:lnSpc>
              </a:pPr>
              <a:r>
                <a:rPr lang="en-US" b="true" sz="2314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Exercise Scripts (e.g., SquatsTrainer.py):</a:t>
              </a:r>
              <a:r>
                <a:rPr lang="en-US" sz="2314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Each script imports our PoseEstimationModule and contains the unique landmark IDs, angle thresholds, and counting logic specific to that exercise.</a:t>
              </a:r>
            </a:p>
            <a:p>
              <a:pPr algn="l">
                <a:lnSpc>
                  <a:spcPts val="3587"/>
                </a:lnSpc>
              </a:pPr>
              <a:r>
                <a:rPr lang="en-US" b="true" sz="2314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app.py: </a:t>
              </a:r>
              <a:r>
                <a:rPr lang="en-US" sz="2314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Contains the main script with the UI and function calling for each trainer modules</a:t>
              </a:r>
            </a:p>
            <a:p>
              <a:pPr algn="l">
                <a:lnSpc>
                  <a:spcPts val="3587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49529" y="1743193"/>
              <a:ext cx="15480903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IMPLEMENTAT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ION AND CODING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337483" y="4115554"/>
              <a:ext cx="18570946" cy="3534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42"/>
                </a:lnSpc>
              </a:pPr>
              <a:r>
                <a:rPr lang="en-US" b="true" sz="23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OpenCV: </a:t>
              </a: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Used for all video capture, window display, and UI drawing </a:t>
              </a:r>
            </a:p>
            <a:p>
              <a:pPr algn="l">
                <a:lnSpc>
                  <a:spcPts val="3542"/>
                </a:lnSpc>
              </a:pP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                 (cv.VideoCapture,cv.imshow, cv.putText, cv.rectangle).</a:t>
              </a:r>
            </a:p>
            <a:p>
              <a:pPr algn="l">
                <a:lnSpc>
                  <a:spcPts val="3542"/>
                </a:lnSpc>
              </a:pPr>
              <a:r>
                <a:rPr lang="en-US" b="true" sz="23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MediaPipe: </a:t>
              </a: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Used for the core AI-based pose estimation.</a:t>
              </a:r>
            </a:p>
            <a:p>
              <a:pPr algn="l">
                <a:lnSpc>
                  <a:spcPts val="3542"/>
                </a:lnSpc>
              </a:pPr>
              <a:r>
                <a:rPr lang="en-US" b="true" sz="23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NumPy:</a:t>
              </a: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Used for fast numerical calculations, especially linear interpolation (np.interp) to map </a:t>
              </a:r>
            </a:p>
            <a:p>
              <a:pPr algn="l">
                <a:lnSpc>
                  <a:spcPts val="3542"/>
                </a:lnSpc>
              </a:pP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              angles to percentages.</a:t>
              </a:r>
            </a:p>
            <a:p>
              <a:pPr algn="l">
                <a:lnSpc>
                  <a:spcPts val="3542"/>
                </a:lnSpc>
              </a:pPr>
              <a:r>
                <a:rPr lang="en-US" b="true" sz="23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Tkinter:</a:t>
              </a:r>
              <a:r>
                <a:rPr lang="en-US" sz="23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Used for User Interface of the app.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9267106" y="8317857"/>
              <a:ext cx="6089055" cy="5566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KEY CODE COMPONENTS: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9983923" y="2846612"/>
              <a:ext cx="4194572" cy="5662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LANGUAGE:</a:t>
              </a:r>
              <a:r>
                <a:rPr lang="en-US" sz="2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PYTHON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0011704" y="3644596"/>
              <a:ext cx="4139009" cy="5566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CORE LIBRARIES: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pic>
          <p:nvPicPr>
            <p:cNvPr name="Picture 9" id="9">
              <a:hlinkClick action="ppaction://media"/>
            </p:cNvPr>
            <p:cNvPicPr>
              <a:picLocks noChangeAspect="true"/>
            </p:cNvPicPr>
            <p:nvPr>
              <a:videoFile r:link="rId9"/>
              <p:extLst>
                <p:ext uri="{DAA4B4D4-6D71-4841-9C94-3DE7FCFB9230}">
                  <p14:media xmlns:p14="http://schemas.microsoft.com/office/powerpoint/2010/main" r:embed="rId10"/>
                </p:ext>
              </p:extLst>
            </p:nvPr>
          </p:nvPicPr>
          <p:blipFill>
            <a:blip r:embed="rId8"/>
            <a:srcRect l="0" t="0" r="0" b="0"/>
            <a:stretch>
              <a:fillRect/>
            </a:stretch>
          </p:blipFill>
          <p:spPr>
            <a:xfrm flipH="false" flipV="false" rot="0">
              <a:off x="7061432" y="1957437"/>
              <a:ext cx="15063783" cy="8473378"/>
            </a:xfrm>
            <a:prstGeom prst="rect">
              <a:avLst/>
            </a:prstGeom>
          </p:spPr>
        </p:pic>
        <p:sp>
          <p:nvSpPr>
            <p:cNvPr name="TextBox 10" id="10"/>
            <p:cNvSpPr txBox="true"/>
            <p:nvPr/>
          </p:nvSpPr>
          <p:spPr>
            <a:xfrm rot="0">
              <a:off x="435334" y="1921417"/>
              <a:ext cx="5920963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Demo Video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593462" y="10373665"/>
              <a:ext cx="20230053" cy="19904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27"/>
                </a:lnSpc>
              </a:pPr>
              <a:r>
                <a:rPr lang="en-US" sz="2876">
                  <a:solidFill>
                    <a:srgbClr val="202A41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LINK =&gt; </a:t>
              </a:r>
              <a:r>
                <a:rPr lang="en-US" sz="2876" u="sng">
                  <a:solidFill>
                    <a:srgbClr val="202A41"/>
                  </a:solidFill>
                  <a:latin typeface="Canva Sans"/>
                  <a:ea typeface="Canva Sans"/>
                  <a:cs typeface="Canva Sans"/>
                  <a:sym typeface="Canva Sans"/>
                  <a:hlinkClick r:id="rId11" tooltip="https://drive.google.com/file/d/1sYNkfymFJXmunAu2XSE80FJLNrahn5Wk/view?usp=sharing"/>
                </a:rPr>
                <a:t>https://drive.google.com/file/d/1sYNkfymFJXmunAu2XSE80FJLNrahn5Wk/view?usp=sharing</a:t>
              </a:r>
            </a:p>
          </p:txBody>
        </p:sp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853074" y="3787125"/>
              <a:ext cx="6755429" cy="3090609"/>
            </a:xfrm>
            <a:custGeom>
              <a:avLst/>
              <a:gdLst/>
              <a:ahLst/>
              <a:cxnLst/>
              <a:rect r="r" b="b" t="t" l="l"/>
              <a:pathLst>
                <a:path h="3090609" w="6755429">
                  <a:moveTo>
                    <a:pt x="0" y="0"/>
                  </a:moveTo>
                  <a:lnTo>
                    <a:pt x="6755428" y="0"/>
                  </a:lnTo>
                  <a:lnTo>
                    <a:pt x="6755428" y="3090608"/>
                  </a:lnTo>
                  <a:lnTo>
                    <a:pt x="0" y="30906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9110219" y="3782105"/>
              <a:ext cx="5719405" cy="3095628"/>
            </a:xfrm>
            <a:custGeom>
              <a:avLst/>
              <a:gdLst/>
              <a:ahLst/>
              <a:cxnLst/>
              <a:rect r="r" b="b" t="t" l="l"/>
              <a:pathLst>
                <a:path h="3095628" w="5719405">
                  <a:moveTo>
                    <a:pt x="0" y="0"/>
                  </a:moveTo>
                  <a:lnTo>
                    <a:pt x="5719405" y="0"/>
                  </a:lnTo>
                  <a:lnTo>
                    <a:pt x="5719405" y="3095628"/>
                  </a:lnTo>
                  <a:lnTo>
                    <a:pt x="0" y="30956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893021" y="3602708"/>
              <a:ext cx="6840784" cy="3275026"/>
            </a:xfrm>
            <a:custGeom>
              <a:avLst/>
              <a:gdLst/>
              <a:ahLst/>
              <a:cxnLst/>
              <a:rect r="r" b="b" t="t" l="l"/>
              <a:pathLst>
                <a:path h="3275026" w="6840784">
                  <a:moveTo>
                    <a:pt x="0" y="0"/>
                  </a:moveTo>
                  <a:lnTo>
                    <a:pt x="6840784" y="0"/>
                  </a:lnTo>
                  <a:lnTo>
                    <a:pt x="6840784" y="3275025"/>
                  </a:lnTo>
                  <a:lnTo>
                    <a:pt x="0" y="32750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553657" y="7931833"/>
              <a:ext cx="8126670" cy="3890643"/>
            </a:xfrm>
            <a:custGeom>
              <a:avLst/>
              <a:gdLst/>
              <a:ahLst/>
              <a:cxnLst/>
              <a:rect r="r" b="b" t="t" l="l"/>
              <a:pathLst>
                <a:path h="3890643" w="8126670">
                  <a:moveTo>
                    <a:pt x="0" y="0"/>
                  </a:moveTo>
                  <a:lnTo>
                    <a:pt x="8126670" y="0"/>
                  </a:lnTo>
                  <a:lnTo>
                    <a:pt x="8126670" y="3890644"/>
                  </a:lnTo>
                  <a:lnTo>
                    <a:pt x="0" y="38906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3004237" y="7717391"/>
              <a:ext cx="8350499" cy="4394450"/>
            </a:xfrm>
            <a:custGeom>
              <a:avLst/>
              <a:gdLst/>
              <a:ahLst/>
              <a:cxnLst/>
              <a:rect r="r" b="b" t="t" l="l"/>
              <a:pathLst>
                <a:path h="4394450" w="8350499">
                  <a:moveTo>
                    <a:pt x="0" y="0"/>
                  </a:moveTo>
                  <a:lnTo>
                    <a:pt x="8350499" y="0"/>
                  </a:lnTo>
                  <a:lnTo>
                    <a:pt x="8350499" y="4394450"/>
                  </a:lnTo>
                  <a:lnTo>
                    <a:pt x="0" y="43944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25190" y="1899918"/>
              <a:ext cx="7319199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Snap Shots 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811238" y="5963945"/>
              <a:ext cx="20797924" cy="6075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19"/>
                </a:lnSpc>
              </a:pPr>
            </a:p>
            <a:p>
              <a:pPr algn="l">
                <a:lnSpc>
                  <a:spcPts val="3619"/>
                </a:lnSpc>
              </a:pP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Usability Testing: The system was tested under various real-world conditions:</a:t>
              </a:r>
            </a:p>
            <a:p>
              <a:pPr algn="l" marL="558183" indent="-279092" lvl="1">
                <a:lnSpc>
                  <a:spcPts val="3619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Lighting: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Tested in both bright and low-light environments. (Result: Works well, but performance degrades in very dark rooms).</a:t>
              </a:r>
            </a:p>
            <a:p>
              <a:pPr algn="l" marL="558183" indent="-279092" lvl="1">
                <a:lnSpc>
                  <a:spcPts val="3619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Clothing: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Tested with both athletic and baggy clothes. (Result: Works best with clothing that doesn't completely hide the body's joints).</a:t>
              </a:r>
            </a:p>
            <a:p>
              <a:pPr algn="l" marL="558183" indent="-279092" lvl="1">
                <a:lnSpc>
                  <a:spcPts val="3619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Backgrounds: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Tested against both clean and cluttered backgrounds. (Result: The model is robust but works best with a clear background).</a:t>
              </a:r>
            </a:p>
            <a:p>
              <a:pPr algn="l" marL="558183" indent="-279092" lvl="1">
                <a:lnSpc>
                  <a:spcPts val="3619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Performance Testing: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We continuously monitored the FPS (Frames Per Second) to ensure the application runs smoothly and the feedback feels instantaneous.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49753" y="1554433"/>
              <a:ext cx="4352330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TEST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199270" y="3052563"/>
              <a:ext cx="18193544" cy="5126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WE CONDUCTED SEVERAL TYPES OF TESTING TO ENSURE THE SYSTEM IS ROBUST: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707000" y="4501656"/>
              <a:ext cx="22642622" cy="10460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20"/>
                </a:lnSpc>
                <a:spcBef>
                  <a:spcPct val="0"/>
                </a:spcBef>
              </a:pPr>
              <a:r>
                <a:rPr lang="en-US" b="true" sz="2300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FUNCTIONAL TESTING: </a:t>
              </a:r>
              <a:r>
                <a:rPr lang="en-US" sz="23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WE PERFORMED EACH EXERCISE TO VERIFY THAT REPETITIONS WERE COUNTED ACCURATELY AND THAT THE PROGRESS BAR MAPPED CORRECTLY TO THE FULL RANGE OF MOTION.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389800" y="5943710"/>
              <a:ext cx="20797924" cy="57880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52"/>
                </a:lnSpc>
              </a:pPr>
              <a:r>
                <a:rPr lang="en-US" sz="2585" b="true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Discussion of Re</a:t>
              </a:r>
              <a:r>
                <a:rPr lang="en-US" sz="2585" b="true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sults:</a:t>
              </a:r>
            </a:p>
            <a:p>
              <a:pPr algn="l" marL="558183" indent="-279092" lvl="1">
                <a:lnSpc>
                  <a:spcPts val="385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Success: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 project is a success. We've proven it is 100% feasible to create a real-time, markerless virtual trainer using only a webcam and open-source libraries.</a:t>
              </a:r>
            </a:p>
            <a:p>
              <a:pPr algn="l" marL="558183" indent="-279092" lvl="1">
                <a:lnSpc>
                  <a:spcPts val="385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Accuracy: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 MediaPipe model is exceptionally robust. The heuristic (rule-based) counting logic is highly efficient and accurate for the defined exercises.</a:t>
              </a:r>
            </a:p>
            <a:p>
              <a:pPr algn="l" marL="558183" indent="-279092" lvl="1">
                <a:lnSpc>
                  <a:spcPts val="385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Limitations:</a:t>
              </a: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 main limitation is occlusion (when one body part blocks another from the camera's view). As a 2D system, it also cannot detect all form errors (like knee-caving in squats).</a:t>
              </a:r>
            </a:p>
            <a:p>
              <a:pPr algn="l">
                <a:lnSpc>
                  <a:spcPts val="3852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8200" y="1554433"/>
              <a:ext cx="13478520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RESULT AND D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ISCUSSION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389800" y="3151826"/>
              <a:ext cx="20797924" cy="19039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9"/>
                </a:lnSpc>
              </a:pPr>
              <a:r>
                <a:rPr lang="en-US" sz="2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b="true" sz="24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Input:</a:t>
              </a:r>
              <a:r>
                <a:rPr lang="en-US" sz="2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The system takes a standard 2D video stream from a user's webcam.</a:t>
              </a:r>
            </a:p>
            <a:p>
              <a:pPr algn="l">
                <a:lnSpc>
                  <a:spcPts val="3849"/>
                </a:lnSpc>
              </a:pPr>
              <a:r>
                <a:rPr lang="en-US" b="true" sz="2499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</a:t>
              </a:r>
              <a:r>
                <a:rPr lang="en-US" sz="2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The system outputs that same video stream, but augmented with real-time data: a rep </a:t>
              </a:r>
            </a:p>
            <a:p>
              <a:pPr algn="l">
                <a:lnSpc>
                  <a:spcPts val="3849"/>
                </a:lnSpc>
              </a:pPr>
              <a:r>
                <a:rPr lang="en-US" sz="2499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               counter, a percentage, a progress bar, and form cues.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668749" y="6884027"/>
              <a:ext cx="20797924" cy="2101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02"/>
                </a:lnSpc>
              </a:pPr>
              <a:r>
                <a:rPr lang="en-US" b="true" sz="2585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Future Work:</a:t>
              </a:r>
            </a:p>
            <a:p>
              <a:pPr algn="ctr">
                <a:lnSpc>
                  <a:spcPts val="3102"/>
                </a:lnSpc>
              </a:pP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Develop more advanced form-checking algorithms.</a:t>
              </a:r>
            </a:p>
            <a:p>
              <a:pPr algn="ctr">
                <a:lnSpc>
                  <a:spcPts val="3102"/>
                </a:lnSpc>
              </a:pPr>
              <a:r>
                <a:rPr lang="en-US" sz="258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Add user profiles to track progress and workout history over time</a:t>
              </a:r>
            </a:p>
            <a:p>
              <a:pPr algn="ctr">
                <a:lnSpc>
                  <a:spcPts val="3102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289737" y="1554433"/>
              <a:ext cx="7114964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CON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CLUSION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668749" y="3911168"/>
              <a:ext cx="20797924" cy="1734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9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Summary: </a:t>
              </a:r>
              <a:r>
                <a:rPr lang="en-US" sz="2499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GymGuardian successfully achieves its goal of being an accessible, low-cost, and effective AI personal trainer. By leveraging OpenCV and MediaPipe, it provides accurate rep counting and valuable form analysis using common hardware.</a:t>
              </a: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4793317" y="5567588"/>
              <a:ext cx="14833767" cy="24107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177"/>
                </a:lnSpc>
                <a:spcBef>
                  <a:spcPct val="0"/>
                </a:spcBef>
              </a:pPr>
              <a:r>
                <a:rPr lang="en-US" sz="10841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39467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730" r="0" b="-2273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940" r="0" b="-219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820952" y="3806160"/>
              <a:ext cx="20493834" cy="60397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24" indent="-302262" lvl="1">
                <a:lnSpc>
                  <a:spcPts val="4536"/>
                </a:lnSpc>
                <a:buFont typeface="Arial"/>
                <a:buChar char="•"/>
              </a:pPr>
              <a:r>
                <a:rPr lang="en-US" b="true" sz="28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The Problem: </a:t>
              </a:r>
              <a:r>
                <a:rPr lang="en-US" sz="28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The high cost and inconvenience of personal trainers make personalized fitness guidance inaccessible for many.</a:t>
              </a:r>
            </a:p>
            <a:p>
              <a:pPr algn="l" marL="604524" indent="-302262" lvl="1">
                <a:lnSpc>
                  <a:spcPts val="4536"/>
                </a:lnSpc>
                <a:buFont typeface="Arial"/>
                <a:buChar char="•"/>
              </a:pPr>
              <a:r>
                <a:rPr lang="en-US" b="true" sz="28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The Solution:</a:t>
              </a:r>
              <a:r>
                <a:rPr lang="en-US" sz="28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We have developed GymGuardian, a "virtual personal trainer" that uses artificial intelligence to analyze your exercise form in real-time.</a:t>
              </a:r>
            </a:p>
            <a:p>
              <a:pPr algn="l" marL="604524" indent="-302262" lvl="1">
                <a:lnSpc>
                  <a:spcPts val="4536"/>
                </a:lnSpc>
                <a:buFont typeface="Arial"/>
                <a:buChar char="•"/>
              </a:pPr>
              <a:r>
                <a:rPr lang="en-US" b="true" sz="28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Our Goal:</a:t>
              </a:r>
              <a:r>
                <a:rPr lang="en-US" sz="28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To provide an accessible, cost-effective, and convenient way for anyone to get data-driven feedback on their workouts, using only a standard webcam.</a:t>
              </a:r>
            </a:p>
            <a:p>
              <a:pPr algn="l" marL="604524" indent="-302262" lvl="1">
                <a:lnSpc>
                  <a:spcPts val="4536"/>
                </a:lnSpc>
                <a:buFont typeface="Arial"/>
                <a:buChar char="•"/>
              </a:pPr>
              <a:r>
                <a:rPr lang="en-US" b="true" sz="28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Value Proposition:</a:t>
              </a:r>
              <a:r>
                <a:rPr lang="en-US" sz="28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GymGuardian helps users count repetitions accurately, improve their form, and prevent injuries, all from the comfort of their home.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554433"/>
              <a:ext cx="6742513" cy="1170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Introduction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89623" y="-14800"/>
            <a:ext cx="18503049" cy="10316600"/>
            <a:chOff x="0" y="0"/>
            <a:chExt cx="24670732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2764" y="19733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7296063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730" r="0" b="-2273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19740532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234631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940" r="0" b="-219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941631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317548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34647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6" y="0"/>
                  </a:lnTo>
                  <a:lnTo>
                    <a:pt x="3337466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941631" y="3804912"/>
              <a:ext cx="22844716" cy="66427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69293" indent="-334646" lvl="1">
                <a:lnSpc>
                  <a:spcPts val="4991"/>
                </a:lnSpc>
                <a:buFont typeface="Arial"/>
                <a:buChar char="•"/>
              </a:pPr>
              <a:r>
                <a:rPr lang="en-US" b="true" sz="31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Exist</a:t>
              </a:r>
              <a:r>
                <a:rPr lang="en-US" b="true" sz="31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ing Solutions:</a:t>
              </a:r>
              <a:r>
                <a:rPr lang="en-US" sz="31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Human Personal Trainers: The gold standard, but very expensive and require scheduling.</a:t>
              </a:r>
            </a:p>
            <a:p>
              <a:pPr algn="just" marL="669293" indent="-334646" lvl="1">
                <a:lnSpc>
                  <a:spcPts val="4991"/>
                </a:lnSpc>
                <a:buFont typeface="Arial"/>
                <a:buChar char="•"/>
              </a:pPr>
              <a:r>
                <a:rPr lang="en-US" b="true" sz="31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Fitness Apps:</a:t>
              </a:r>
              <a:r>
                <a:rPr lang="en-US" sz="31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Most are just video libraries or manual workout logs; they don't provide real-time, corrective feedback.</a:t>
              </a:r>
            </a:p>
            <a:p>
              <a:pPr algn="just" marL="669293" indent="-334646" lvl="1">
                <a:lnSpc>
                  <a:spcPts val="4991"/>
                </a:lnSpc>
                <a:buFont typeface="Arial"/>
                <a:buChar char="•"/>
              </a:pPr>
              <a:r>
                <a:rPr lang="en-US" b="true" sz="31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Sensor-Based Systems : </a:t>
              </a:r>
              <a:r>
                <a:rPr lang="en-US" sz="31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Can be very accurate but require expensive, specialized hardware, creating a barrier to entry.(e.g., Wearables, 3D Cameras)</a:t>
              </a:r>
            </a:p>
            <a:p>
              <a:pPr algn="just" marL="669293" indent="-334646" lvl="1">
                <a:lnSpc>
                  <a:spcPts val="4991"/>
                </a:lnSpc>
                <a:buFont typeface="Arial"/>
                <a:buChar char="•"/>
              </a:pPr>
              <a:r>
                <a:rPr lang="en-US" b="true" sz="31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The Gap We Fill:</a:t>
              </a:r>
              <a:r>
                <a:rPr lang="en-US" sz="31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There is a need for a system that is low-cost, requires no special hardware, and still provides intelligent, real-time feedback.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769283"/>
              <a:ext cx="16261963" cy="1170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Existing works with limitations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3" y="19733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730" r="0" b="-2273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940" r="0" b="-219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243248" y="4132947"/>
              <a:ext cx="22449135" cy="79278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321"/>
                </a:lnSpc>
              </a:pPr>
              <a:r>
                <a:rPr lang="en-US" sz="296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The innovation of GymGuardian lies in its accessibility and intelligent application.</a:t>
              </a:r>
            </a:p>
            <a:p>
              <a:pPr algn="just" marL="639116" indent="-319558" lvl="1">
                <a:lnSpc>
                  <a:spcPts val="4321"/>
                </a:lnSpc>
                <a:buFont typeface="Arial"/>
                <a:buChar char="•"/>
              </a:pPr>
              <a:r>
                <a:rPr lang="en-US" b="true" sz="296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Hardware-Agnostic:</a:t>
              </a:r>
              <a:r>
                <a:rPr lang="en-US" sz="296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It provides advanced biomechanical analysis using only a standard 2D webcam, eliminating the need for expensive 3D sensors or wearables.</a:t>
              </a:r>
            </a:p>
            <a:p>
              <a:pPr algn="just" marL="639116" indent="-319558" lvl="1">
                <a:lnSpc>
                  <a:spcPts val="4321"/>
                </a:lnSpc>
                <a:buFont typeface="Arial"/>
                <a:buChar char="•"/>
              </a:pPr>
              <a:r>
                <a:rPr lang="en-US" b="true" sz="296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Markerless Tracking:</a:t>
              </a:r>
              <a:r>
                <a:rPr lang="en-US" sz="296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 system works automatically by identifying body joints. The user does not need to wear any special markers or clothing.</a:t>
              </a:r>
            </a:p>
            <a:p>
              <a:pPr algn="just" marL="639116" indent="-319558" lvl="1">
                <a:lnSpc>
                  <a:spcPts val="4321"/>
                </a:lnSpc>
                <a:buFont typeface="Arial"/>
                <a:buChar char="•"/>
              </a:pPr>
              <a:r>
                <a:rPr lang="en-US" b="true" sz="296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Exercise-Specific Logic:</a:t>
              </a:r>
              <a:r>
                <a:rPr lang="en-US" sz="296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The system is not one-size-fits-all. It uses unique logic for different exercises, such as angle-tracking for bicep curls and relative-distance tracking for pull-ups.</a:t>
              </a:r>
            </a:p>
            <a:p>
              <a:pPr algn="just" marL="639116" indent="-319558" lvl="1">
                <a:lnSpc>
                  <a:spcPts val="4321"/>
                </a:lnSpc>
                <a:buFont typeface="Arial"/>
                <a:buChar char="•"/>
              </a:pPr>
              <a:r>
                <a:rPr lang="en-US" b="true" sz="296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Intelligent Form Correction:</a:t>
              </a:r>
              <a:r>
                <a:rPr lang="en-US" sz="296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Beyond simple counting, the system includes modules for real-time form analysis, such as the neck and lower back alignment check for push-ups.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44349" y="1856921"/>
              <a:ext cx="10821392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 Novelty of the Project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3" y="19733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2730" r="0" b="-2273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1940" r="0" b="-2194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2" t="0" r="-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18200" y="1879307"/>
              <a:ext cx="9043792" cy="1073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39"/>
                </a:lnSpc>
              </a:pPr>
              <a:r>
                <a:rPr lang="en-US" sz="5199">
                  <a:solidFill>
                    <a:srgbClr val="202A41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Real-Time Usage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921985" y="3889917"/>
              <a:ext cx="23480215" cy="60720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A user starts the application and aims their webcam.</a:t>
              </a:r>
            </a:p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As they perform an exercise (e.g., a squat), the screen shows their live video feed.</a:t>
              </a:r>
            </a:p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An overlay on the screen displays.</a:t>
              </a:r>
            </a:p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The repetition counter increasing with each valid squat.</a:t>
              </a:r>
            </a:p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A progress bar that fills as they go down and empties as they come up, visualizing their range of motion.</a:t>
              </a:r>
            </a:p>
            <a:p>
              <a:pPr algn="l" marL="690882" indent="-345441" lvl="1">
                <a:lnSpc>
                  <a:spcPts val="4544"/>
                </a:lnSpc>
                <a:buAutoNum type="arabicPeriod" startAt="1"/>
              </a:pPr>
              <a:r>
                <a:rPr lang="en-US" sz="32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This immediate feedback allows the user to self-correct their form (e.g., "Knees are bending") mid-workout.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3226"/>
            <a:ext cx="19399629" cy="10298574"/>
            <a:chOff x="0" y="0"/>
            <a:chExt cx="25866172" cy="13731432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13349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27464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7"/>
                  </a:lnTo>
                  <a:lnTo>
                    <a:pt x="0" y="1429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57613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64733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393965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2491735" y="6193339"/>
              <a:ext cx="13374437" cy="27285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080"/>
                </a:lnSpc>
              </a:pPr>
              <a:r>
                <a:rPr lang="en-US" b="true" sz="30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Python 3.8+</a:t>
              </a:r>
            </a:p>
            <a:p>
              <a:pPr algn="just">
                <a:lnSpc>
                  <a:spcPts val="4080"/>
                </a:lnSpc>
              </a:pPr>
              <a:r>
                <a:rPr lang="en-US" b="true" sz="30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OpenCV:</a:t>
              </a:r>
              <a:r>
                <a:rPr lang="en-US" sz="30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Video capture and UI rendering.</a:t>
              </a:r>
            </a:p>
            <a:p>
              <a:pPr algn="just">
                <a:lnSpc>
                  <a:spcPts val="4080"/>
                </a:lnSpc>
              </a:pPr>
              <a:r>
                <a:rPr lang="en-US" b="true" sz="30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MediaPipe:</a:t>
              </a:r>
              <a:r>
                <a:rPr lang="en-US" sz="30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 CoreAI-based pose estimation.</a:t>
              </a:r>
            </a:p>
            <a:p>
              <a:pPr algn="just">
                <a:lnSpc>
                  <a:spcPts val="4080"/>
                </a:lnSpc>
              </a:pPr>
              <a:r>
                <a:rPr lang="en-US" b="true" sz="3000" spc="-186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NumPy:</a:t>
              </a:r>
              <a:r>
                <a:rPr lang="en-US" sz="3000" spc="-186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Numerical calculations and interpolation.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514552" y="5064679"/>
              <a:ext cx="4261445" cy="1009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440"/>
                </a:lnSpc>
                <a:spcBef>
                  <a:spcPct val="0"/>
                </a:spcBef>
              </a:pPr>
              <a:r>
                <a:rPr lang="en-US" sz="4600">
                  <a:solidFill>
                    <a:srgbClr val="435D74"/>
                  </a:solidFill>
                  <a:latin typeface="Archive"/>
                  <a:ea typeface="Archive"/>
                  <a:cs typeface="Archive"/>
                  <a:sym typeface="Archive"/>
                </a:rPr>
                <a:t>Hardware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13283978" y="5002410"/>
              <a:ext cx="1004699" cy="1004773"/>
            </a:xfrm>
            <a:custGeom>
              <a:avLst/>
              <a:gdLst/>
              <a:ahLst/>
              <a:cxnLst/>
              <a:rect r="r" b="b" t="t" l="l"/>
              <a:pathLst>
                <a:path h="1004773" w="1004699">
                  <a:moveTo>
                    <a:pt x="0" y="0"/>
                  </a:moveTo>
                  <a:lnTo>
                    <a:pt x="1004698" y="0"/>
                  </a:lnTo>
                  <a:lnTo>
                    <a:pt x="1004698" y="1004773"/>
                  </a:lnTo>
                  <a:lnTo>
                    <a:pt x="0" y="10047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977884" y="5109873"/>
              <a:ext cx="1008392" cy="1004776"/>
            </a:xfrm>
            <a:custGeom>
              <a:avLst/>
              <a:gdLst/>
              <a:ahLst/>
              <a:cxnLst/>
              <a:rect r="r" b="b" t="t" l="l"/>
              <a:pathLst>
                <a:path h="1004776" w="1008392">
                  <a:moveTo>
                    <a:pt x="0" y="0"/>
                  </a:moveTo>
                  <a:lnTo>
                    <a:pt x="1008392" y="0"/>
                  </a:lnTo>
                  <a:lnTo>
                    <a:pt x="1008392" y="1004776"/>
                  </a:lnTo>
                  <a:lnTo>
                    <a:pt x="0" y="10047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5096697" y="4916685"/>
              <a:ext cx="4082256" cy="10094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440"/>
                </a:lnSpc>
                <a:spcBef>
                  <a:spcPct val="0"/>
                </a:spcBef>
              </a:pPr>
              <a:r>
                <a:rPr lang="en-US" sz="4600">
                  <a:solidFill>
                    <a:srgbClr val="325D79"/>
                  </a:solidFill>
                  <a:latin typeface="Archive"/>
                  <a:ea typeface="Archive"/>
                  <a:cs typeface="Archive"/>
                  <a:sym typeface="Archive"/>
                </a:rPr>
                <a:t>Software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358843" y="1449099"/>
              <a:ext cx="7922816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REQUIREMENTS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315291" y="6507253"/>
              <a:ext cx="5782667" cy="1704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A standard PC or laptop.</a:t>
              </a:r>
            </a:p>
            <a:p>
              <a:pPr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A webcam </a:t>
              </a:r>
            </a:p>
            <a:p>
              <a:pPr algn="l">
                <a:lnSpc>
                  <a:spcPts val="336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(720p or higher).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14615776" y="9698824"/>
            <a:ext cx="3170928" cy="138000"/>
          </a:xfrm>
          <a:custGeom>
            <a:avLst/>
            <a:gdLst/>
            <a:ahLst/>
            <a:cxnLst/>
            <a:rect r="r" b="b" t="t" l="l"/>
            <a:pathLst>
              <a:path h="138000" w="3170928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" t="0" r="-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3650" y="3226"/>
            <a:ext cx="13047052" cy="1072100"/>
          </a:xfrm>
          <a:custGeom>
            <a:avLst/>
            <a:gdLst/>
            <a:ahLst/>
            <a:cxnLst/>
            <a:rect r="r" b="b" t="t" l="l"/>
            <a:pathLst>
              <a:path h="1072100" w="13047052">
                <a:moveTo>
                  <a:pt x="0" y="0"/>
                </a:moveTo>
                <a:lnTo>
                  <a:pt x="13047052" y="0"/>
                </a:lnTo>
                <a:lnTo>
                  <a:pt x="13047052" y="1072100"/>
                </a:lnTo>
                <a:lnTo>
                  <a:pt x="0" y="10721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940" r="0" b="-2194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16600" y="496436"/>
            <a:ext cx="3170928" cy="138000"/>
          </a:xfrm>
          <a:custGeom>
            <a:avLst/>
            <a:gdLst/>
            <a:ahLst/>
            <a:cxnLst/>
            <a:rect r="r" b="b" t="t" l="l"/>
            <a:pathLst>
              <a:path h="138000" w="3170928">
                <a:moveTo>
                  <a:pt x="0" y="0"/>
                </a:moveTo>
                <a:lnTo>
                  <a:pt x="3170928" y="0"/>
                </a:lnTo>
                <a:lnTo>
                  <a:pt x="3170928" y="138000"/>
                </a:lnTo>
                <a:lnTo>
                  <a:pt x="0" y="138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" t="0" r="-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798538" y="-14800"/>
            <a:ext cx="2503100" cy="2503100"/>
          </a:xfrm>
          <a:custGeom>
            <a:avLst/>
            <a:gdLst/>
            <a:ahLst/>
            <a:cxnLst/>
            <a:rect r="r" b="b" t="t" l="l"/>
            <a:pathLst>
              <a:path h="2503100" w="2503100">
                <a:moveTo>
                  <a:pt x="0" y="0"/>
                </a:moveTo>
                <a:lnTo>
                  <a:pt x="2503100" y="0"/>
                </a:lnTo>
                <a:lnTo>
                  <a:pt x="2503100" y="2503100"/>
                </a:lnTo>
                <a:lnTo>
                  <a:pt x="0" y="25031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5176" y="1122450"/>
            <a:ext cx="9277052" cy="906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>
                <a:solidFill>
                  <a:srgbClr val="222D3A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A</a:t>
            </a:r>
            <a:r>
              <a:rPr lang="en-US" sz="5199">
                <a:solidFill>
                  <a:srgbClr val="222D3A"/>
                </a:solidFill>
                <a:latin typeface="Archivo Black"/>
                <a:ea typeface="Archivo Black"/>
                <a:cs typeface="Archivo Black"/>
                <a:sym typeface="Archivo Black"/>
              </a:rPr>
              <a:t>RCHITECTURE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13638" y="2181138"/>
            <a:ext cx="18327064" cy="8120662"/>
            <a:chOff x="0" y="0"/>
            <a:chExt cx="24436085" cy="10827550"/>
          </a:xfrm>
        </p:grpSpPr>
        <p:sp>
          <p:nvSpPr>
            <p:cNvPr name="Freeform 8" id="8"/>
            <p:cNvSpPr/>
            <p:nvPr/>
          </p:nvSpPr>
          <p:spPr>
            <a:xfrm flipH="false" flipV="false" rot="-10800000">
              <a:off x="7061416" y="9409467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22730" r="0" b="-2273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7490083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85008" y="6183667"/>
              <a:ext cx="828067" cy="727765"/>
            </a:xfrm>
            <a:custGeom>
              <a:avLst/>
              <a:gdLst/>
              <a:ahLst/>
              <a:cxnLst/>
              <a:rect r="r" b="b" t="t" l="l"/>
              <a:pathLst>
                <a:path h="727765" w="828067">
                  <a:moveTo>
                    <a:pt x="0" y="0"/>
                  </a:moveTo>
                  <a:lnTo>
                    <a:pt x="828067" y="0"/>
                  </a:lnTo>
                  <a:lnTo>
                    <a:pt x="828067" y="727765"/>
                  </a:lnTo>
                  <a:lnTo>
                    <a:pt x="0" y="7277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85085" y="0"/>
              <a:ext cx="828067" cy="819100"/>
            </a:xfrm>
            <a:custGeom>
              <a:avLst/>
              <a:gdLst/>
              <a:ahLst/>
              <a:cxnLst/>
              <a:rect r="r" b="b" t="t" l="l"/>
              <a:pathLst>
                <a:path h="819100" w="828067">
                  <a:moveTo>
                    <a:pt x="0" y="0"/>
                  </a:moveTo>
                  <a:lnTo>
                    <a:pt x="828067" y="0"/>
                  </a:lnTo>
                  <a:lnTo>
                    <a:pt x="828067" y="819100"/>
                  </a:lnTo>
                  <a:lnTo>
                    <a:pt x="0" y="8191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385008" y="2865799"/>
              <a:ext cx="828067" cy="828131"/>
            </a:xfrm>
            <a:custGeom>
              <a:avLst/>
              <a:gdLst/>
              <a:ahLst/>
              <a:cxnLst/>
              <a:rect r="r" b="b" t="t" l="l"/>
              <a:pathLst>
                <a:path h="828131" w="828067">
                  <a:moveTo>
                    <a:pt x="0" y="0"/>
                  </a:moveTo>
                  <a:lnTo>
                    <a:pt x="828067" y="0"/>
                  </a:lnTo>
                  <a:lnTo>
                    <a:pt x="828067" y="828131"/>
                  </a:lnTo>
                  <a:lnTo>
                    <a:pt x="0" y="8281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3364106" y="1572785"/>
              <a:ext cx="10369684" cy="5197804"/>
            </a:xfrm>
            <a:custGeom>
              <a:avLst/>
              <a:gdLst/>
              <a:ahLst/>
              <a:cxnLst/>
              <a:rect r="r" b="b" t="t" l="l"/>
              <a:pathLst>
                <a:path h="5197804" w="10369684">
                  <a:moveTo>
                    <a:pt x="0" y="0"/>
                  </a:moveTo>
                  <a:lnTo>
                    <a:pt x="10369683" y="0"/>
                  </a:lnTo>
                  <a:lnTo>
                    <a:pt x="10369683" y="5197803"/>
                  </a:lnTo>
                  <a:lnTo>
                    <a:pt x="0" y="51978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/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1783033" y="6155092"/>
              <a:ext cx="10049273" cy="4397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40"/>
                </a:lnSpc>
              </a:pPr>
              <a:r>
                <a:rPr lang="en-US" b="true" sz="2700">
                  <a:solidFill>
                    <a:srgbClr val="202A41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Layer 3: Presentation Layer (Visual Feedback)</a:t>
              </a:r>
            </a:p>
            <a:p>
              <a:pPr algn="l">
                <a:lnSpc>
                  <a:spcPts val="3240"/>
                </a:lnSpc>
              </a:pPr>
              <a:r>
                <a:rPr lang="en-US" sz="27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The data from the processing layer (rep count, percentage) flows to a block labeled "UI Rendering (OpenCV)." This block outputs the final image to a block labeled "User Display."</a:t>
              </a:r>
            </a:p>
            <a:p>
              <a:pPr algn="l">
                <a:lnSpc>
                  <a:spcPts val="3240"/>
                </a:lnSpc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783033" y="14656"/>
              <a:ext cx="9099565" cy="2212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Layer 1: Input Layer (Data Acquisition)</a:t>
              </a:r>
            </a:p>
            <a:p>
              <a:pPr algn="l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A block labeled "Webcam" provides a video stream to a block labeled "Image Pre-processing (Resize, Flip)."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783033" y="2837224"/>
              <a:ext cx="12072164" cy="3305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40"/>
                </a:lnSpc>
                <a:spcBef>
                  <a:spcPct val="0"/>
                </a:spcBef>
              </a:pPr>
              <a:r>
                <a:rPr lang="en-US" b="true" sz="2700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Layer 2: Processing Layer (Core Engine)</a:t>
              </a:r>
            </a:p>
            <a:p>
              <a:pPr algn="l">
                <a:lnSpc>
                  <a:spcPts val="3240"/>
                </a:lnSpc>
                <a:spcBef>
                  <a:spcPct val="0"/>
                </a:spcBef>
              </a:pPr>
              <a:r>
                <a:rPr lang="en-US" sz="2700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The frame flows to a large block containing three sub-blocks: "Pose Estimation (MediaPipe)," which feeds data to "Biomechanical Analysis (Angle Calculation)," which in turn feeds data to "Exercise Logic (Rep Counting)."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4934904" y="6849158"/>
              <a:ext cx="15826534" cy="42207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01"/>
                </a:lnSpc>
              </a:pPr>
            </a:p>
            <a:p>
              <a:pPr algn="ctr">
                <a:lnSpc>
                  <a:spcPts val="3601"/>
                </a:lnSpc>
              </a:pPr>
              <a:r>
                <a:rPr lang="en-US" sz="3000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Our research identified a significant gap for a low-cost, software-only solution. We selected MediaPipe's pose estimation model as our foundation, as it is a state-of-the-art, real-time, and lightweight model designed specifically for this type of 2D video analysis.</a:t>
              </a:r>
            </a:p>
            <a:p>
              <a:pPr algn="ctr">
                <a:lnSpc>
                  <a:spcPts val="3601"/>
                </a:lnSpc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02050" y="1554433"/>
              <a:ext cx="10358239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LITERATURE 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REVIEW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423458" y="3050233"/>
              <a:ext cx="20006636" cy="328823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920"/>
                </a:lnSpc>
                <a:spcBef>
                  <a:spcPct val="0"/>
                </a:spcBef>
              </a:pPr>
              <a:r>
                <a:rPr lang="en-US" sz="3267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Our review of the field confirmed that while human trainers are highly effective, their cost is a major barrier.</a:t>
              </a:r>
            </a:p>
            <a:p>
              <a:pPr algn="just">
                <a:lnSpc>
                  <a:spcPts val="3920"/>
                </a:lnSpc>
                <a:spcBef>
                  <a:spcPct val="0"/>
                </a:spcBef>
              </a:pPr>
              <a:r>
                <a:rPr lang="en-US" sz="3267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We found that many existing fitness apps are passive video libraries, and more advanced systems require specialized sensors, wearables, or 3D cameras (like the Microsoft Kinect).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650" y="-14800"/>
            <a:ext cx="18327076" cy="10316600"/>
            <a:chOff x="0" y="0"/>
            <a:chExt cx="24436101" cy="13755467"/>
          </a:xfrm>
        </p:grpSpPr>
        <p:sp>
          <p:nvSpPr>
            <p:cNvPr name="Freeform 3" id="3"/>
            <p:cNvSpPr/>
            <p:nvPr/>
          </p:nvSpPr>
          <p:spPr>
            <a:xfrm flipH="false" flipV="false" rot="-10800000">
              <a:off x="7061432" y="12337384"/>
              <a:ext cx="17374669" cy="1412200"/>
            </a:xfrm>
            <a:custGeom>
              <a:avLst/>
              <a:gdLst/>
              <a:ahLst/>
              <a:cxnLst/>
              <a:rect r="r" b="b" t="t" l="l"/>
              <a:pathLst>
                <a:path h="1412200" w="17374669">
                  <a:moveTo>
                    <a:pt x="0" y="0"/>
                  </a:moveTo>
                  <a:lnTo>
                    <a:pt x="17374669" y="0"/>
                  </a:lnTo>
                  <a:lnTo>
                    <a:pt x="17374669" y="1412200"/>
                  </a:lnTo>
                  <a:lnTo>
                    <a:pt x="0" y="14122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22730" r="0" b="-2273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10800000">
              <a:off x="19505901" y="12951499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24035"/>
              <a:ext cx="17396069" cy="1429467"/>
            </a:xfrm>
            <a:custGeom>
              <a:avLst/>
              <a:gdLst/>
              <a:ahLst/>
              <a:cxnLst/>
              <a:rect r="r" b="b" t="t" l="l"/>
              <a:pathLst>
                <a:path h="1429467" w="17396069">
                  <a:moveTo>
                    <a:pt x="0" y="0"/>
                  </a:moveTo>
                  <a:lnTo>
                    <a:pt x="17396069" y="0"/>
                  </a:lnTo>
                  <a:lnTo>
                    <a:pt x="17396069" y="1429466"/>
                  </a:lnTo>
                  <a:lnTo>
                    <a:pt x="0" y="14294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21940" r="0" b="-2194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707000" y="681648"/>
              <a:ext cx="4227904" cy="184000"/>
            </a:xfrm>
            <a:custGeom>
              <a:avLst/>
              <a:gdLst/>
              <a:ahLst/>
              <a:cxnLst/>
              <a:rect r="r" b="b" t="t" l="l"/>
              <a:pathLst>
                <a:path h="184000" w="4227904">
                  <a:moveTo>
                    <a:pt x="0" y="0"/>
                  </a:moveTo>
                  <a:lnTo>
                    <a:pt x="4227904" y="0"/>
                  </a:lnTo>
                  <a:lnTo>
                    <a:pt x="4227904" y="184000"/>
                  </a:lnTo>
                  <a:lnTo>
                    <a:pt x="0" y="184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" t="0" r="-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1082917" y="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" y="10418000"/>
              <a:ext cx="3337467" cy="3337467"/>
            </a:xfrm>
            <a:custGeom>
              <a:avLst/>
              <a:gdLst/>
              <a:ahLst/>
              <a:cxnLst/>
              <a:rect r="r" b="b" t="t" l="l"/>
              <a:pathLst>
                <a:path h="3337467" w="3337467">
                  <a:moveTo>
                    <a:pt x="0" y="0"/>
                  </a:moveTo>
                  <a:lnTo>
                    <a:pt x="3337467" y="0"/>
                  </a:lnTo>
                  <a:lnTo>
                    <a:pt x="3337467" y="3337467"/>
                  </a:lnTo>
                  <a:lnTo>
                    <a:pt x="0" y="333746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141100" y="2724704"/>
              <a:ext cx="16693712" cy="438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490"/>
                </a:lnSpc>
                <a:spcBef>
                  <a:spcPct val="0"/>
                </a:spcBef>
              </a:pPr>
              <a:r>
                <a:rPr lang="en-US" sz="207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Our system is d</a:t>
              </a:r>
              <a:r>
                <a:rPr lang="en-US" sz="207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esigned with five key logica</a:t>
              </a:r>
              <a:r>
                <a:rPr lang="en-US" sz="207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l modules</a:t>
              </a:r>
              <a:r>
                <a:rPr lang="en-US" sz="2075">
                  <a:solidFill>
                    <a:srgbClr val="202A41"/>
                  </a:solidFill>
                  <a:latin typeface="Poppins"/>
                  <a:ea typeface="Poppins"/>
                  <a:cs typeface="Poppins"/>
                  <a:sym typeface="Poppins"/>
                </a:rPr>
                <a:t>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72522" y="1459360"/>
              <a:ext cx="11249223" cy="11700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27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MODULE D</a:t>
              </a:r>
              <a:r>
                <a:rPr lang="en-US" sz="5199">
                  <a:solidFill>
                    <a:srgbClr val="222D3A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ESCRIPTION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13874978" y="3318417"/>
              <a:ext cx="10146613" cy="2622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8183" indent="-279092" lvl="1">
                <a:lnSpc>
                  <a:spcPts val="310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Video Input &amp; Pre-processing Module: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Raw webcam video.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Process: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Captures, resizes, and flips the video frame.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A clean, standardized frame.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3874978" y="6442617"/>
              <a:ext cx="9858827" cy="3143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8183" indent="-279092" lvl="1">
                <a:lnSpc>
                  <a:spcPts val="310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Pose Estimation Module: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A standardized video frame.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Process: 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Uses the MediaPipe AI model to find all 33 body landmarks.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A list of landmark coordinates (lmList).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3337483" y="10144733"/>
              <a:ext cx="18199695" cy="21018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8183" indent="-279092" lvl="1">
                <a:lnSpc>
                  <a:spcPts val="310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Biomechanical Analysis Module: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The lmList of landmark coordinates.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Process: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Calculates specific joint angles or relative positions based on the exercise.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A numerical value (e.g., angle, distance).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41100" y="6442617"/>
              <a:ext cx="11053204" cy="3143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8183" indent="-279092" lvl="1">
                <a:lnSpc>
                  <a:spcPts val="310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Exercise Logic &amp; Repetition Counting Module: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The real-time angle/distance value.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Process: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Maps the value to a 0-100% scale; 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uses state logic to track the movement and count full repetitions.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The current rep count and percentage.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141100" y="3318417"/>
              <a:ext cx="11577705" cy="2622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58183" indent="-279092" lvl="1">
                <a:lnSpc>
                  <a:spcPts val="3102"/>
                </a:lnSpc>
                <a:buFont typeface="Arial"/>
                <a:buChar char="•"/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User Feedback &amp; Rendering Module: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Input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: The original frame, rep count, and percentage.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Process: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 Draws the progress bar, text, and counters onto the frame.</a:t>
              </a:r>
            </a:p>
            <a:p>
              <a:pPr algn="l">
                <a:lnSpc>
                  <a:spcPts val="3102"/>
                </a:lnSpc>
                <a:spcBef>
                  <a:spcPct val="0"/>
                </a:spcBef>
              </a:pPr>
              <a:r>
                <a:rPr lang="en-US" b="true" sz="2585">
                  <a:solidFill>
                    <a:srgbClr val="000000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Output: </a:t>
              </a:r>
              <a:r>
                <a:rPr lang="en-US" sz="2585">
                  <a:solidFill>
                    <a:srgbClr val="000000"/>
                  </a:solidFill>
                  <a:latin typeface="Poppins"/>
                  <a:ea typeface="Poppins"/>
                  <a:cs typeface="Poppins"/>
                  <a:sym typeface="Poppins"/>
                </a:rPr>
                <a:t>The final video frame displayed to the user.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DAGzEqYXqhU</dc:identifier>
  <dcterms:modified xsi:type="dcterms:W3CDTF">2011-08-01T06:04:30Z</dcterms:modified>
  <cp:revision>1</cp:revision>
  <dc:title>Project Exhibition final Review PPT</dc:title>
</cp:coreProperties>
</file>

<file path=docProps/thumbnail.jpeg>
</file>